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7" r:id="rId3"/>
    <p:sldId id="269" r:id="rId4"/>
    <p:sldId id="270" r:id="rId5"/>
    <p:sldId id="275" r:id="rId6"/>
    <p:sldId id="276" r:id="rId7"/>
    <p:sldId id="27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n Vion" initials="AV" lastIdx="1" clrIdx="0">
    <p:extLst>
      <p:ext uri="{19B8F6BF-5375-455C-9EA6-DF929625EA0E}">
        <p15:presenceInfo xmlns:p15="http://schemas.microsoft.com/office/powerpoint/2012/main" userId="S::antonin.vion@etu.univ-poitiers.fr::761fb837-c0c4-47a0-9294-3a9219dd97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87F"/>
    <a:srgbClr val="FC3A32"/>
    <a:srgbClr val="003471"/>
    <a:srgbClr val="2771BE"/>
    <a:srgbClr val="256BB4"/>
    <a:srgbClr val="949EA5"/>
    <a:srgbClr val="F20C3D"/>
    <a:srgbClr val="FFFFFF"/>
    <a:srgbClr val="BF0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D4792E-B2D7-4464-876C-25B574271478}" v="270" dt="2024-11-07T16:52:06.576"/>
    <p1510:client id="{90206378-985E-4181-A5A5-6C5623F019CA}" v="36" dt="2024-11-07T16:02:04.733"/>
    <p1510:client id="{A3F5CD88-B5DE-4882-8FDC-3E0C3356C296}" v="249" dt="2024-11-07T16:49:58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42" d="100"/>
          <a:sy n="42" d="100"/>
        </p:scale>
        <p:origin x="70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CD704-C31E-40F2-B853-AEC2DC8B0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5A8306-E168-4A0B-8D15-3CB0C822B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9BB1C6-7132-4465-9A12-BF04AE8E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5C9FC-FD25-473E-A2DB-ED466B42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DE851-4DB5-4577-8A79-D0B738F5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795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A53DB-2706-4F20-AA4B-E8C21DC8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37AFC38-D2F2-45D5-B7DC-9B8121522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F3898D-251A-4032-B7C1-911446DDF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FCB20F-A93C-4BC2-8D7D-BB265140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18D25F-8326-4D3D-AF23-2B2E69E6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01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47B012-291A-4285-A09D-D81A4841EF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506819-0E28-4CA2-BCBD-5C910BA61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875D6E-8CAE-40EA-98C8-D864122E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24C2A-6E53-4E32-9CA2-B9FD6258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0946D2-3FE4-457A-83E4-9A02D74B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096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39430-0042-47D1-8DFE-54A5DA3E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CCD00E-94DD-44E8-86A3-BA65FC98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88A30-DF6D-45D6-BC0B-6AE6AEED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7E1942-A5F6-483A-B10C-9907A87D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5734E3-387E-4F3E-82E6-DCA65078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2011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76416-7767-434E-B212-B9FFC9A2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6C089E-A2A6-43B3-90CD-247BB8111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18D9A3-4465-469F-8B1D-C553C506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5E8CA8B-0A2C-43FE-BA30-6B0BB999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F49D39-78D1-4878-900A-4DBED940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162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2FA7B2-A600-4CF3-BC09-B40B8AD01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2D45DA-3BAC-4E18-9F6A-CBA03BE2E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2B1617-C58A-4159-93AC-2BF9EFD7C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6A8909B-FC4F-4963-9467-4534C0A0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D010C7-EE45-4D6D-AC2A-D60C0403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AF8F46D-D067-44A8-8BFC-15260AC0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594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C1EEE-A6FF-491A-912F-547170DA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1A44A2-6925-4C35-83D5-AE732F01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EAC154-75F1-4835-BD66-F1A14BCAF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6E94B3-9965-4060-BDCC-CB01BAE68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0B1EED-6B28-4644-967B-6DF989AAB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D688E8-D1E3-4CBF-826D-C6D8807A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6A15E2-0E43-4E17-846A-F4E551BBA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E9F69C-427B-461F-A845-41FD8FC3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717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A12B0-CD4D-4BDA-8F0B-8F77A037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D9582C-EA1E-4A1D-9F81-C4180F3A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FA9C69-9F79-482E-84A0-B55EABBD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AED330-6233-4221-8BD0-CB541C27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54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75573E0-7851-4D3E-A9B6-04EC97F73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557B64-4861-4CF8-AA82-0556B8AD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CC356C-21CA-4719-9954-E204A6BB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854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50338-D2DB-4E1D-86F4-2DA192B6B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4711D2-9F43-4831-B01C-163150A9A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CA66E3-B49C-4DC5-80C4-7B1C34676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5D67BF-EA70-477B-B181-0D6A1423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3F7A43-46BA-4E54-97D6-2BBFCBB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41B2A0-F06D-4044-A1ED-912884FC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300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AD66AD-4CA0-481B-94AF-61D39977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996117-BA6D-4C0A-A998-F7D306D67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A91D1F0-31A3-4AA8-9EAB-A8AFE3C8B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6BF762-B1DC-4606-8984-EE6E997E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64DF9E-AB24-4F42-8BCA-89B0E9E12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AA7472-B827-4831-97F6-D50D238C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66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F8CFC5-9FF1-4DB4-ABF2-F1F482E2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04C51F-B1B4-4CD7-80D7-5C289CE00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F6CD0D9-A874-4255-AD4C-F2850EEFC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A3D72-DA55-4C20-A89D-55635B6D0517}" type="datetimeFigureOut">
              <a:rPr lang="fr-FR" smtClean="0"/>
              <a:t>07/11/2024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87294E-9491-485B-A0CD-9DB890699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EAE9CB-557E-43CA-A58E-3B506C233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0EF1A-D6F7-431E-9C28-93B1C73530D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990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3BB401B-72FE-4DBE-8682-DC0DE00A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7000"/>
          </a:blip>
          <a:srcRect l="3333" r="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outerShdw dir="5400000" algn="ctr" rotWithShape="0">
              <a:srgbClr val="000000"/>
            </a:outerShdw>
          </a:effectLst>
        </p:spPr>
      </p:pic>
      <p:sp>
        <p:nvSpPr>
          <p:cNvPr id="5" name="ZoneTexte 83">
            <a:extLst>
              <a:ext uri="{FF2B5EF4-FFF2-40B4-BE49-F238E27FC236}">
                <a16:creationId xmlns:a16="http://schemas.microsoft.com/office/drawing/2014/main" id="{B951383F-08FF-40D3-A283-76EE3E5E4F63}"/>
              </a:ext>
            </a:extLst>
          </p:cNvPr>
          <p:cNvSpPr txBox="1"/>
          <p:nvPr/>
        </p:nvSpPr>
        <p:spPr>
          <a:xfrm>
            <a:off x="3574969" y="2459504"/>
            <a:ext cx="5042019" cy="1938992"/>
          </a:xfrm>
          <a:prstGeom prst="rect">
            <a:avLst/>
          </a:prstGeom>
          <a:noFill/>
          <a:ln cap="flat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chemeClr val="bg1"/>
                </a:solidFill>
                <a:uFillTx/>
                <a:latin typeface="Times New Roman" pitchFamily="18"/>
                <a:cs typeface="Times New Roman" pitchFamily="18"/>
              </a:rPr>
              <a:t>LES JEUX OLYMPIQUES DE LOS ANGELES 1984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A3DD678-6D5B-4AB0-945C-E7C14596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020" y="113002"/>
            <a:ext cx="1905000" cy="9239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8AA758-B762-4D92-92E7-6EB268893F6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958001"/>
            <a:ext cx="2076450" cy="20764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C52AFB-304E-4F20-AF57-2019C9064442}"/>
              </a:ext>
            </a:extLst>
          </p:cNvPr>
          <p:cNvSpPr txBox="1"/>
          <p:nvPr/>
        </p:nvSpPr>
        <p:spPr>
          <a:xfrm>
            <a:off x="8039466" y="5996226"/>
            <a:ext cx="21185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VION Antonin</a:t>
            </a:r>
          </a:p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 Toni</a:t>
            </a:r>
          </a:p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PUAUD Nathan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7104A58-6ADE-47C8-BB06-AAEEB8179954}"/>
              </a:ext>
            </a:extLst>
          </p:cNvPr>
          <p:cNvSpPr txBox="1"/>
          <p:nvPr/>
        </p:nvSpPr>
        <p:spPr>
          <a:xfrm>
            <a:off x="10472303" y="5996226"/>
            <a:ext cx="24574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SAÉ Territoire</a:t>
            </a:r>
          </a:p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BIEBER Hélène </a:t>
            </a:r>
          </a:p>
          <a:p>
            <a:r>
              <a:rPr lang="fr-FR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BELIM Irina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DBEC6D8-FBEE-4621-B555-56F533AC6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625" y="113002"/>
            <a:ext cx="3658859" cy="2494885"/>
          </a:xfrm>
          <a:prstGeom prst="rect">
            <a:avLst/>
          </a:prstGeom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5E3D9F4-24F6-4195-8366-E87AB477BD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6" y="131235"/>
            <a:ext cx="2853162" cy="8874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rganigramme : Procédé 85">
            <a:extLst>
              <a:ext uri="{FF2B5EF4-FFF2-40B4-BE49-F238E27FC236}">
                <a16:creationId xmlns:a16="http://schemas.microsoft.com/office/drawing/2014/main" id="{EBF5DE88-0A5A-430B-9653-4E7A8A375FB1}"/>
              </a:ext>
            </a:extLst>
          </p:cNvPr>
          <p:cNvSpPr/>
          <p:nvPr/>
        </p:nvSpPr>
        <p:spPr>
          <a:xfrm>
            <a:off x="2384444" y="116650"/>
            <a:ext cx="7423044" cy="970946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3" name="Étoile : 5 branches 86">
            <a:extLst>
              <a:ext uri="{FF2B5EF4-FFF2-40B4-BE49-F238E27FC236}">
                <a16:creationId xmlns:a16="http://schemas.microsoft.com/office/drawing/2014/main" id="{C0AA2A94-FC81-4929-A9AB-86301BAD367E}"/>
              </a:ext>
            </a:extLst>
          </p:cNvPr>
          <p:cNvSpPr/>
          <p:nvPr/>
        </p:nvSpPr>
        <p:spPr>
          <a:xfrm>
            <a:off x="1844797" y="116650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Étoile : 5 branches 87">
            <a:extLst>
              <a:ext uri="{FF2B5EF4-FFF2-40B4-BE49-F238E27FC236}">
                <a16:creationId xmlns:a16="http://schemas.microsoft.com/office/drawing/2014/main" id="{BC85EAEF-C55A-4592-B68E-3AC3914457E6}"/>
              </a:ext>
            </a:extLst>
          </p:cNvPr>
          <p:cNvSpPr/>
          <p:nvPr/>
        </p:nvSpPr>
        <p:spPr>
          <a:xfrm>
            <a:off x="9267841" y="116650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FFFFF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ZoneTexte 83">
            <a:extLst>
              <a:ext uri="{FF2B5EF4-FFF2-40B4-BE49-F238E27FC236}">
                <a16:creationId xmlns:a16="http://schemas.microsoft.com/office/drawing/2014/main" id="{EAFC62DC-F270-4B96-A524-F0D5DB243073}"/>
              </a:ext>
            </a:extLst>
          </p:cNvPr>
          <p:cNvSpPr txBox="1"/>
          <p:nvPr/>
        </p:nvSpPr>
        <p:spPr>
          <a:xfrm>
            <a:off x="2924095" y="246302"/>
            <a:ext cx="6238247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i="0" u="none" strike="noStrike" kern="1200" cap="none" spc="0" baseline="0" dirty="0">
                <a:solidFill>
                  <a:srgbClr val="FFFFFF"/>
                </a:solidFill>
                <a:uFillTx/>
                <a:latin typeface="Times New Roman" pitchFamily="18"/>
                <a:cs typeface="Times New Roman" pitchFamily="18"/>
              </a:rPr>
              <a:t>SUMMARY SOMMAIRE</a:t>
            </a:r>
            <a:endParaRPr lang="fr-FR" sz="4400" b="1" i="0" u="none" strike="noStrike" kern="1200" cap="none" spc="0" baseline="0" dirty="0">
              <a:solidFill>
                <a:srgbClr val="FFFFFF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ZoneTexte 12">
            <a:extLst>
              <a:ext uri="{FF2B5EF4-FFF2-40B4-BE49-F238E27FC236}">
                <a16:creationId xmlns:a16="http://schemas.microsoft.com/office/drawing/2014/main" id="{0316FEAE-10D4-4F3D-84B7-4AB25693900D}"/>
              </a:ext>
            </a:extLst>
          </p:cNvPr>
          <p:cNvSpPr txBox="1"/>
          <p:nvPr/>
        </p:nvSpPr>
        <p:spPr>
          <a:xfrm>
            <a:off x="705390" y="1217248"/>
            <a:ext cx="9102097" cy="51831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571500" marR="0" lvl="0" indent="-5715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romanU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Olympics Games of 1984 : the resurgence of interest</a:t>
            </a:r>
          </a:p>
          <a:p>
            <a:pPr marL="1028700" lvl="1" indent="-571500">
              <a:lnSpc>
                <a:spcPct val="150000"/>
              </a:lnSpc>
              <a:buSzPct val="100000"/>
              <a:buFont typeface="Aptos Display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The host city : Los Angeles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971550" marR="0" lvl="1" indent="-5143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The Olympics Games : 1984</a:t>
            </a:r>
            <a:endParaRPr lang="en-GB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R="0" lvl="1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571500" marR="0" lvl="0" indent="-57150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romanU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Los Angeles : une culture américaine</a:t>
            </a: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971550" marR="0" lvl="1" indent="-5143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La ville des anges : une histoire récente</a:t>
            </a: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L="971550" lvl="1" indent="-514350">
              <a:lnSpc>
                <a:spcPct val="150000"/>
              </a:lnSpc>
              <a:buSzPct val="100000"/>
              <a:buFont typeface="Aptos Display"/>
              <a:buAutoNum type="arabicPeriod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dirty="0">
                <a:solidFill>
                  <a:srgbClr val="FFFFFF"/>
                </a:solidFill>
                <a:latin typeface="Arial" pitchFamily="34"/>
                <a:cs typeface="Arial" pitchFamily="34"/>
              </a:rPr>
              <a:t>Impact des J.O. : une trace indélébile</a:t>
            </a: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  <a:p>
            <a:pPr marR="0" lvl="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800" b="0" i="0" u="none" strike="noStrike" kern="1200" cap="none" spc="0" baseline="0" dirty="0">
              <a:solidFill>
                <a:srgbClr val="FFFFFF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Étoile : 5 branches 86">
            <a:extLst>
              <a:ext uri="{FF2B5EF4-FFF2-40B4-BE49-F238E27FC236}">
                <a16:creationId xmlns:a16="http://schemas.microsoft.com/office/drawing/2014/main" id="{32CF6921-22BC-4DA6-9C2C-4ADB2F9D5EDC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solidFill>
                  <a:srgbClr val="FFFFFF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toile : 5 branches 86">
            <a:extLst>
              <a:ext uri="{FF2B5EF4-FFF2-40B4-BE49-F238E27FC236}">
                <a16:creationId xmlns:a16="http://schemas.microsoft.com/office/drawing/2014/main" id="{FA0B2C82-B315-4C64-99F0-FFAD36D6B692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fr-FR" sz="2400" b="1" i="0" u="none" strike="noStrike" kern="1200" cap="none" spc="0" baseline="0" dirty="0">
              <a:solidFill>
                <a:srgbClr val="FFFFFF"/>
              </a:solidFill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Organigramme : Procédé 85">
            <a:extLst>
              <a:ext uri="{FF2B5EF4-FFF2-40B4-BE49-F238E27FC236}">
                <a16:creationId xmlns:a16="http://schemas.microsoft.com/office/drawing/2014/main" id="{EDBCEE3A-AB40-447B-9882-7D5CE2EF3ED8}"/>
              </a:ext>
            </a:extLst>
          </p:cNvPr>
          <p:cNvSpPr/>
          <p:nvPr/>
        </p:nvSpPr>
        <p:spPr>
          <a:xfrm>
            <a:off x="0" y="169091"/>
            <a:ext cx="12192000" cy="132343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C1CF63F-F9B0-4EB8-98A4-C2135D323859}"/>
              </a:ext>
            </a:extLst>
          </p:cNvPr>
          <p:cNvSpPr txBox="1"/>
          <p:nvPr/>
        </p:nvSpPr>
        <p:spPr>
          <a:xfrm>
            <a:off x="769205" y="169091"/>
            <a:ext cx="47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GB" sz="2000" dirty="0">
                <a:solidFill>
                  <a:schemeClr val="bg1"/>
                </a:solidFill>
              </a:rPr>
              <a:t>The Olympics Games of 1984 : The resurgence of interest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b="1" u="sng" dirty="0">
                <a:solidFill>
                  <a:schemeClr val="bg1"/>
                </a:solidFill>
              </a:rPr>
              <a:t>The host city : Los Angeles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Olympics Games : 1984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E53B06E-749B-4A08-93EA-9C5332D0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0" t="4146" r="14122" b="42662"/>
          <a:stretch/>
        </p:blipFill>
        <p:spPr>
          <a:xfrm>
            <a:off x="5177243" y="365060"/>
            <a:ext cx="1837511" cy="931499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A6F0328-2B10-4548-8432-3C4C015A2878}"/>
              </a:ext>
            </a:extLst>
          </p:cNvPr>
          <p:cNvSpPr txBox="1"/>
          <p:nvPr/>
        </p:nvSpPr>
        <p:spPr>
          <a:xfrm>
            <a:off x="6865205" y="-138686"/>
            <a:ext cx="49792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sz="2000" b="1" dirty="0">
                <a:solidFill>
                  <a:srgbClr val="19487F"/>
                </a:solidFill>
              </a:rPr>
              <a:t> 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Los Angeles : une culture américaine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La ville des anges : une histoire récente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Impact des J.O. : une trace indélébile</a:t>
            </a:r>
          </a:p>
        </p:txBody>
      </p:sp>
      <p:pic>
        <p:nvPicPr>
          <p:cNvPr id="12" name="Picture 2" descr="Los Angeles in the 80' | Flickr">
            <a:extLst>
              <a:ext uri="{FF2B5EF4-FFF2-40B4-BE49-F238E27FC236}">
                <a16:creationId xmlns:a16="http://schemas.microsoft.com/office/drawing/2014/main" id="{AC74FD2C-735B-4F53-94C5-F00D964C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04" y="2095586"/>
            <a:ext cx="5393555" cy="3390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C251DA5-8BD9-41CD-AB3B-E18359D68D1A}"/>
              </a:ext>
            </a:extLst>
          </p:cNvPr>
          <p:cNvSpPr txBox="1"/>
          <p:nvPr/>
        </p:nvSpPr>
        <p:spPr>
          <a:xfrm>
            <a:off x="1224350" y="2095586"/>
            <a:ext cx="47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5076E4-E92B-4A91-A5C5-B389FD27A21D}"/>
              </a:ext>
            </a:extLst>
          </p:cNvPr>
          <p:cNvSpPr txBox="1"/>
          <p:nvPr/>
        </p:nvSpPr>
        <p:spPr>
          <a:xfrm>
            <a:off x="130685" y="2002100"/>
            <a:ext cx="556343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Los Angeles : California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Area : 18 times Niort’s area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Population : 1st  Californian city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Hollywood : cinematic industry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Elevation : ocean to the mountain</a:t>
            </a: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3" name="Organigramme : Procédé 85">
            <a:extLst>
              <a:ext uri="{FF2B5EF4-FFF2-40B4-BE49-F238E27FC236}">
                <a16:creationId xmlns:a16="http://schemas.microsoft.com/office/drawing/2014/main" id="{F1DDE2DE-8CE6-40C3-8867-F23C0373136F}"/>
              </a:ext>
            </a:extLst>
          </p:cNvPr>
          <p:cNvSpPr/>
          <p:nvPr/>
        </p:nvSpPr>
        <p:spPr>
          <a:xfrm>
            <a:off x="6180504" y="5714552"/>
            <a:ext cx="2585992" cy="374174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Venice Beach in 1984</a:t>
            </a:r>
          </a:p>
        </p:txBody>
      </p:sp>
    </p:spTree>
    <p:extLst>
      <p:ext uri="{BB962C8B-B14F-4D97-AF65-F5344CB8AC3E}">
        <p14:creationId xmlns:p14="http://schemas.microsoft.com/office/powerpoint/2010/main" val="194827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toile : 5 branches 86">
            <a:extLst>
              <a:ext uri="{FF2B5EF4-FFF2-40B4-BE49-F238E27FC236}">
                <a16:creationId xmlns:a16="http://schemas.microsoft.com/office/drawing/2014/main" id="{FA0B2C82-B315-4C64-99F0-FFAD36D6B692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fr-FR" sz="2400" b="1" i="0" u="none" strike="noStrike" kern="1200" cap="none" spc="0" baseline="0" dirty="0">
              <a:solidFill>
                <a:srgbClr val="FFFFFF"/>
              </a:solidFill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rganigramme : Procédé 85">
            <a:extLst>
              <a:ext uri="{FF2B5EF4-FFF2-40B4-BE49-F238E27FC236}">
                <a16:creationId xmlns:a16="http://schemas.microsoft.com/office/drawing/2014/main" id="{FB92C879-1A34-4B24-9DE9-7B0FC2C62095}"/>
              </a:ext>
            </a:extLst>
          </p:cNvPr>
          <p:cNvSpPr/>
          <p:nvPr/>
        </p:nvSpPr>
        <p:spPr>
          <a:xfrm>
            <a:off x="0" y="169091"/>
            <a:ext cx="12192000" cy="132343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16F5351-2D0E-4875-B414-74B379D342E4}"/>
              </a:ext>
            </a:extLst>
          </p:cNvPr>
          <p:cNvSpPr txBox="1"/>
          <p:nvPr/>
        </p:nvSpPr>
        <p:spPr>
          <a:xfrm>
            <a:off x="769205" y="169091"/>
            <a:ext cx="47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GB" sz="2000" dirty="0">
                <a:solidFill>
                  <a:schemeClr val="bg1"/>
                </a:solidFill>
              </a:rPr>
              <a:t>The Olympics Games of 1984 : the resurgence of interest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host city : Los Angeles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b="1" u="sng" dirty="0">
                <a:solidFill>
                  <a:schemeClr val="bg1"/>
                </a:solidFill>
              </a:rPr>
              <a:t>The Olympics Games : 1984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6036769D-7664-4088-B122-21A7E5B2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0" t="4146" r="14122" b="42662"/>
          <a:stretch/>
        </p:blipFill>
        <p:spPr>
          <a:xfrm>
            <a:off x="5177243" y="365060"/>
            <a:ext cx="1837511" cy="931499"/>
          </a:xfrm>
          <a:prstGeom prst="rect">
            <a:avLst/>
          </a:prstGeom>
          <a:ln>
            <a:noFill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1C1352C-CB72-45D5-8D8F-F91F943A866B}"/>
              </a:ext>
            </a:extLst>
          </p:cNvPr>
          <p:cNvSpPr txBox="1"/>
          <p:nvPr/>
        </p:nvSpPr>
        <p:spPr>
          <a:xfrm>
            <a:off x="6865205" y="-138686"/>
            <a:ext cx="49732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sz="2000" b="1" dirty="0">
                <a:solidFill>
                  <a:srgbClr val="19487F"/>
                </a:solidFill>
              </a:rPr>
              <a:t> 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Los Angeles : une culture américaine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La ville des anges : une histoire récente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Impact des J.O. : une trace indélébile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1979D9C-0434-4391-B5B0-B3B113CD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9" y="2002100"/>
            <a:ext cx="4973234" cy="337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tx1">
                <a:alpha val="70000"/>
              </a:scheme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1449F7B-F0C9-4C32-A62D-9609D6A6543C}"/>
              </a:ext>
            </a:extLst>
          </p:cNvPr>
          <p:cNvSpPr txBox="1"/>
          <p:nvPr/>
        </p:nvSpPr>
        <p:spPr>
          <a:xfrm>
            <a:off x="130685" y="2002100"/>
            <a:ext cx="55634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Profitable : 223 million dollars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Memorial Coliseum : 1932- 1984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Carl Lewis :  4 gold medals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Participation : 140 nations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Major event :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400" dirty="0">
                <a:solidFill>
                  <a:schemeClr val="bg1"/>
                </a:solidFill>
              </a:rPr>
              <a:t>2,5 billions viewers</a:t>
            </a: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Organigramme : Procédé 85">
            <a:extLst>
              <a:ext uri="{FF2B5EF4-FFF2-40B4-BE49-F238E27FC236}">
                <a16:creationId xmlns:a16="http://schemas.microsoft.com/office/drawing/2014/main" id="{F127C87C-1264-85E8-C4D1-011BF8156CF5}"/>
              </a:ext>
            </a:extLst>
          </p:cNvPr>
          <p:cNvSpPr/>
          <p:nvPr/>
        </p:nvSpPr>
        <p:spPr>
          <a:xfrm>
            <a:off x="6377949" y="5714552"/>
            <a:ext cx="4274938" cy="374174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Sam the Eagle, the 1984 Olympic mascot</a:t>
            </a:r>
          </a:p>
        </p:txBody>
      </p:sp>
    </p:spTree>
    <p:extLst>
      <p:ext uri="{BB962C8B-B14F-4D97-AF65-F5344CB8AC3E}">
        <p14:creationId xmlns:p14="http://schemas.microsoft.com/office/powerpoint/2010/main" val="334965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toile : 5 branches 86">
            <a:extLst>
              <a:ext uri="{FF2B5EF4-FFF2-40B4-BE49-F238E27FC236}">
                <a16:creationId xmlns:a16="http://schemas.microsoft.com/office/drawing/2014/main" id="{FA0B2C82-B315-4C64-99F0-FFAD36D6B692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25" name="Organigramme : Procédé 85">
            <a:extLst>
              <a:ext uri="{FF2B5EF4-FFF2-40B4-BE49-F238E27FC236}">
                <a16:creationId xmlns:a16="http://schemas.microsoft.com/office/drawing/2014/main" id="{CCA1E3BD-96E9-4D68-AD9C-7A90D28ED09B}"/>
              </a:ext>
            </a:extLst>
          </p:cNvPr>
          <p:cNvSpPr/>
          <p:nvPr/>
        </p:nvSpPr>
        <p:spPr>
          <a:xfrm>
            <a:off x="0" y="169091"/>
            <a:ext cx="12192000" cy="132343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184F6D5-4010-4B7B-BE99-EF2CCC97D6AE}"/>
              </a:ext>
            </a:extLst>
          </p:cNvPr>
          <p:cNvSpPr txBox="1"/>
          <p:nvPr/>
        </p:nvSpPr>
        <p:spPr>
          <a:xfrm>
            <a:off x="769205" y="169091"/>
            <a:ext cx="47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GB" sz="2000" dirty="0">
                <a:solidFill>
                  <a:schemeClr val="bg1"/>
                </a:solidFill>
              </a:rPr>
              <a:t>The Olympics Games of 1984 : the resurgence of interest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host city : Los Angeles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Olympics Games : 1984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DE08B670-DCDE-40E7-B8B5-2459C44C8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0" t="4146" r="14122" b="42662"/>
          <a:stretch/>
        </p:blipFill>
        <p:spPr>
          <a:xfrm>
            <a:off x="5177243" y="365060"/>
            <a:ext cx="1837511" cy="931499"/>
          </a:xfrm>
          <a:prstGeom prst="rect">
            <a:avLst/>
          </a:prstGeom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6D6F4F-C31D-4AD7-9103-32E111177F42}"/>
              </a:ext>
            </a:extLst>
          </p:cNvPr>
          <p:cNvSpPr txBox="1"/>
          <p:nvPr/>
        </p:nvSpPr>
        <p:spPr>
          <a:xfrm>
            <a:off x="6865206" y="-138686"/>
            <a:ext cx="49660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sz="2000" b="1" dirty="0">
                <a:solidFill>
                  <a:srgbClr val="19487F"/>
                </a:solidFill>
              </a:rPr>
              <a:t> 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Los Angeles : une culture américaine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b="1" u="sng" dirty="0">
                <a:solidFill>
                  <a:schemeClr val="bg1"/>
                </a:solidFill>
              </a:rPr>
              <a:t>La ville des anges : une histoire récente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Impact des J.O. : une trace indélébile</a:t>
            </a:r>
          </a:p>
        </p:txBody>
      </p:sp>
      <p:sp>
        <p:nvSpPr>
          <p:cNvPr id="2" name="AutoShape 4" descr="Sceau de Los Angeles — Wikipédia">
            <a:extLst>
              <a:ext uri="{FF2B5EF4-FFF2-40B4-BE49-F238E27FC236}">
                <a16:creationId xmlns:a16="http://schemas.microsoft.com/office/drawing/2014/main" id="{5C5184C5-B8EC-4EDA-A0FE-1129FFEE36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024812"/>
            <a:ext cx="2556588" cy="25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3FD4AF2-DEBB-4957-9384-899EBBBE8B0F}"/>
              </a:ext>
            </a:extLst>
          </p:cNvPr>
          <p:cNvSpPr txBox="1"/>
          <p:nvPr/>
        </p:nvSpPr>
        <p:spPr>
          <a:xfrm>
            <a:off x="584638" y="1633893"/>
            <a:ext cx="632993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Far West  : ruée vers l’or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Explosion économique : découverte du pétrole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Une nouvelle culture : début de Hollywood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Horizon remodelé : innovant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 Une ville populaire: diversité culturelle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  <a:p>
            <a:pPr lvl="1" algn="just"/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Organigramme : Procédé 85">
            <a:extLst>
              <a:ext uri="{FF2B5EF4-FFF2-40B4-BE49-F238E27FC236}">
                <a16:creationId xmlns:a16="http://schemas.microsoft.com/office/drawing/2014/main" id="{059307CA-313F-8405-8DEC-3396CAF0364F}"/>
              </a:ext>
            </a:extLst>
          </p:cNvPr>
          <p:cNvSpPr/>
          <p:nvPr/>
        </p:nvSpPr>
        <p:spPr>
          <a:xfrm>
            <a:off x="6982190" y="5255394"/>
            <a:ext cx="4481498" cy="577794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Premier </a:t>
            </a:r>
            <a:r>
              <a:rPr lang="fr-FR" dirty="0">
                <a:solidFill>
                  <a:srgbClr val="FFFFFF"/>
                </a:solidFill>
                <a:latin typeface="Aptos"/>
              </a:rPr>
              <a:t>emblème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 de la ville de Los Angeles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2975E30-3A8C-4DF0-A5C1-18F0F2092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965" y="1990150"/>
            <a:ext cx="2877700" cy="287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60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toile : 5 branches 86">
            <a:extLst>
              <a:ext uri="{FF2B5EF4-FFF2-40B4-BE49-F238E27FC236}">
                <a16:creationId xmlns:a16="http://schemas.microsoft.com/office/drawing/2014/main" id="{FA0B2C82-B315-4C64-99F0-FFAD36D6B692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fr-FR" sz="2400" b="1" i="0" u="none" strike="noStrike" kern="1200" cap="none" spc="0" baseline="0" dirty="0">
              <a:solidFill>
                <a:srgbClr val="FFFFFF"/>
              </a:solidFill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Organigramme : Procédé 85">
            <a:extLst>
              <a:ext uri="{FF2B5EF4-FFF2-40B4-BE49-F238E27FC236}">
                <a16:creationId xmlns:a16="http://schemas.microsoft.com/office/drawing/2014/main" id="{366F8D5F-D427-42E6-952F-BE635B10110F}"/>
              </a:ext>
            </a:extLst>
          </p:cNvPr>
          <p:cNvSpPr/>
          <p:nvPr/>
        </p:nvSpPr>
        <p:spPr>
          <a:xfrm>
            <a:off x="0" y="169091"/>
            <a:ext cx="12192000" cy="132343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4E292D2-D728-4D4F-98A7-E6D8DA76A376}"/>
              </a:ext>
            </a:extLst>
          </p:cNvPr>
          <p:cNvSpPr txBox="1"/>
          <p:nvPr/>
        </p:nvSpPr>
        <p:spPr>
          <a:xfrm>
            <a:off x="769205" y="169091"/>
            <a:ext cx="4787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GB" sz="2000" dirty="0">
                <a:solidFill>
                  <a:schemeClr val="bg1"/>
                </a:solidFill>
              </a:rPr>
              <a:t>The Olympics Games of 1984 : the resurgence of interest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host city : Los Angeles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The Olympics Games : 1984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82D13BDA-2714-49CA-8C89-BD4788F0C8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0" t="4146" r="14122" b="42662"/>
          <a:stretch/>
        </p:blipFill>
        <p:spPr>
          <a:xfrm>
            <a:off x="5177243" y="365060"/>
            <a:ext cx="1837511" cy="931499"/>
          </a:xfrm>
          <a:prstGeom prst="rect">
            <a:avLst/>
          </a:prstGeom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86CC2A9-C7F6-4840-A86C-9FEDC42ED90F}"/>
              </a:ext>
            </a:extLst>
          </p:cNvPr>
          <p:cNvSpPr txBox="1"/>
          <p:nvPr/>
        </p:nvSpPr>
        <p:spPr>
          <a:xfrm>
            <a:off x="6865206" y="-138686"/>
            <a:ext cx="5049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romanUcPeriod"/>
            </a:pPr>
            <a:r>
              <a:rPr lang="fr-FR" sz="2000" b="1" dirty="0">
                <a:solidFill>
                  <a:srgbClr val="19487F"/>
                </a:solidFill>
              </a:rPr>
              <a:t> </a:t>
            </a:r>
          </a:p>
          <a:p>
            <a:pPr marL="514350" indent="-514350" algn="just">
              <a:buFont typeface="+mj-lt"/>
              <a:buAutoNum type="romanUcPeriod"/>
            </a:pPr>
            <a:r>
              <a:rPr lang="fr-FR" sz="2000" dirty="0">
                <a:solidFill>
                  <a:schemeClr val="bg1"/>
                </a:solidFill>
              </a:rPr>
              <a:t>Los Angeles : une culture américaine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dirty="0">
                <a:solidFill>
                  <a:schemeClr val="bg1"/>
                </a:solidFill>
              </a:rPr>
              <a:t>La ville des anges : une histoire récente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fr-FR" sz="2000" b="1" u="sng" dirty="0">
                <a:solidFill>
                  <a:schemeClr val="bg1"/>
                </a:solidFill>
              </a:rPr>
              <a:t>Impact des J.O. : une trace indélébile</a:t>
            </a:r>
          </a:p>
        </p:txBody>
      </p:sp>
      <p:pic>
        <p:nvPicPr>
          <p:cNvPr id="15" name="Picture 4" descr="Water and Power Associates">
            <a:extLst>
              <a:ext uri="{FF2B5EF4-FFF2-40B4-BE49-F238E27FC236}">
                <a16:creationId xmlns:a16="http://schemas.microsoft.com/office/drawing/2014/main" id="{EBCAE04D-CC4D-43B3-AC0A-6E378A74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828" y="2002100"/>
            <a:ext cx="4146741" cy="2764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B988EF1-0F72-4AB7-ACA0-E8409EFEE38D}"/>
              </a:ext>
            </a:extLst>
          </p:cNvPr>
          <p:cNvSpPr txBox="1"/>
          <p:nvPr/>
        </p:nvSpPr>
        <p:spPr>
          <a:xfrm>
            <a:off x="130685" y="2002100"/>
            <a:ext cx="71298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Stade aquatique </a:t>
            </a:r>
            <a:r>
              <a:rPr lang="fr-FR" sz="2400">
                <a:solidFill>
                  <a:schemeClr val="bg1"/>
                </a:solidFill>
              </a:rPr>
              <a:t>: </a:t>
            </a:r>
            <a:r>
              <a:rPr lang="fr-FR" sz="2400" dirty="0">
                <a:solidFill>
                  <a:schemeClr val="bg1"/>
                </a:solidFill>
              </a:rPr>
              <a:t>u</a:t>
            </a:r>
            <a:r>
              <a:rPr lang="fr-FR" sz="2400">
                <a:solidFill>
                  <a:schemeClr val="bg1"/>
                </a:solidFill>
              </a:rPr>
              <a:t>niversité </a:t>
            </a:r>
            <a:r>
              <a:rPr lang="fr-FR" sz="2400" dirty="0">
                <a:solidFill>
                  <a:schemeClr val="bg1"/>
                </a:solidFill>
              </a:rPr>
              <a:t>de Californie du Sud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Vélodrome olympique : Dominguez Hills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Ville sportive : sans gouvernement</a:t>
            </a:r>
          </a:p>
          <a:p>
            <a:pPr lvl="1" algn="just"/>
            <a:endParaRPr lang="fr-FR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Mémorial Coliseum : stade historique</a:t>
            </a:r>
          </a:p>
          <a:p>
            <a:pPr lvl="1" algn="just"/>
            <a:endParaRPr lang="fr-FR" sz="2400" dirty="0">
              <a:solidFill>
                <a:schemeClr val="bg1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Les bénéfices : financement JO84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3" name="Organigramme : Procédé 85">
            <a:extLst>
              <a:ext uri="{FF2B5EF4-FFF2-40B4-BE49-F238E27FC236}">
                <a16:creationId xmlns:a16="http://schemas.microsoft.com/office/drawing/2014/main" id="{2C799381-C377-9FCC-3182-F8832F6EC194}"/>
              </a:ext>
            </a:extLst>
          </p:cNvPr>
          <p:cNvSpPr/>
          <p:nvPr/>
        </p:nvSpPr>
        <p:spPr>
          <a:xfrm>
            <a:off x="7316828" y="5275738"/>
            <a:ext cx="3661328" cy="546548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dirty="0">
                <a:solidFill>
                  <a:srgbClr val="FFFFFF"/>
                </a:solidFill>
                <a:latin typeface="Aptos"/>
              </a:rPr>
              <a:t>La cérémonie d’ouverture au Mémorial Coliseum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63960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1">
            <a:alpha val="9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9C255A-E955-EBC1-8708-BAFEA8606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Étoile : 5 branches 86">
            <a:extLst>
              <a:ext uri="{FF2B5EF4-FFF2-40B4-BE49-F238E27FC236}">
                <a16:creationId xmlns:a16="http://schemas.microsoft.com/office/drawing/2014/main" id="{345379DE-6565-9F5C-2402-96998B7F624A}"/>
              </a:ext>
            </a:extLst>
          </p:cNvPr>
          <p:cNvSpPr/>
          <p:nvPr/>
        </p:nvSpPr>
        <p:spPr>
          <a:xfrm>
            <a:off x="11034413" y="5714552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400" b="1" i="0" u="none" strike="noStrike" kern="1200" cap="none" spc="0" baseline="0" dirty="0">
                <a:solidFill>
                  <a:srgbClr val="FFFFFF"/>
                </a:solidFill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25" name="Organigramme : Procédé 85">
            <a:extLst>
              <a:ext uri="{FF2B5EF4-FFF2-40B4-BE49-F238E27FC236}">
                <a16:creationId xmlns:a16="http://schemas.microsoft.com/office/drawing/2014/main" id="{0FB3C32F-FF82-C473-0AD7-3C51919D1A07}"/>
              </a:ext>
            </a:extLst>
          </p:cNvPr>
          <p:cNvSpPr/>
          <p:nvPr/>
        </p:nvSpPr>
        <p:spPr>
          <a:xfrm>
            <a:off x="0" y="145962"/>
            <a:ext cx="12192000" cy="1323439"/>
          </a:xfrm>
          <a:custGeom>
            <a:avLst/>
            <a:gdLst>
              <a:gd name="f0" fmla="val w"/>
              <a:gd name="f1" fmla="val h"/>
              <a:gd name="f2" fmla="val 0"/>
              <a:gd name="f3" fmla="val 1"/>
              <a:gd name="f4" fmla="*/ f0 1 1"/>
              <a:gd name="f5" fmla="*/ f1 1 1"/>
              <a:gd name="f6" fmla="+- f3 0 f2"/>
              <a:gd name="f7" fmla="*/ f2 1 f6"/>
              <a:gd name="f8" fmla="*/ f3 1 f6"/>
              <a:gd name="f9" fmla="*/ f7 f4 1"/>
              <a:gd name="f10" fmla="*/ f8 f4 1"/>
              <a:gd name="f11" fmla="*/ f8 f5 1"/>
              <a:gd name="f12" fmla="*/ f7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" t="f12" r="f10" b="f11"/>
            <a:pathLst>
              <a:path w="1" h="1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close/>
              </a:path>
            </a:pathLst>
          </a:cu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highlight>
                <a:srgbClr val="000080"/>
              </a:highlight>
              <a:uFillTx/>
              <a:latin typeface="Apto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8D5DE2-BC0B-A0ED-3ECC-244BB3425B40}"/>
              </a:ext>
            </a:extLst>
          </p:cNvPr>
          <p:cNvSpPr txBox="1"/>
          <p:nvPr/>
        </p:nvSpPr>
        <p:spPr>
          <a:xfrm>
            <a:off x="2785471" y="507644"/>
            <a:ext cx="662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600" b="1" dirty="0">
                <a:solidFill>
                  <a:schemeClr val="bg1"/>
                </a:solidFill>
              </a:rPr>
              <a:t>Les Jeux Olympique à Los Angeles</a:t>
            </a:r>
          </a:p>
        </p:txBody>
      </p:sp>
      <p:sp>
        <p:nvSpPr>
          <p:cNvPr id="6" name="Étoile : 5 branches 86">
            <a:extLst>
              <a:ext uri="{FF2B5EF4-FFF2-40B4-BE49-F238E27FC236}">
                <a16:creationId xmlns:a16="http://schemas.microsoft.com/office/drawing/2014/main" id="{D0421CFD-470C-C257-C534-B76BEF3F88EA}"/>
              </a:ext>
            </a:extLst>
          </p:cNvPr>
          <p:cNvSpPr/>
          <p:nvPr/>
        </p:nvSpPr>
        <p:spPr>
          <a:xfrm>
            <a:off x="10259618" y="343629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chemeClr val="bg1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400" b="1" i="0" u="none" strike="noStrike" kern="1200" cap="none" spc="0" baseline="0" dirty="0">
              <a:solidFill>
                <a:srgbClr val="FFFFFF"/>
              </a:solidFill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5BD06-6896-27A7-E4CF-B766958B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50" y="1831083"/>
            <a:ext cx="2595570" cy="259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s Angeles 1984 Logo PNG Vector (AI) Free Download">
            <a:extLst>
              <a:ext uri="{FF2B5EF4-FFF2-40B4-BE49-F238E27FC236}">
                <a16:creationId xmlns:a16="http://schemas.microsoft.com/office/drawing/2014/main" id="{04FF5C29-765C-887F-C67A-9B5F381F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87" y="1828457"/>
            <a:ext cx="3036425" cy="2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E0C3611-CCCE-347A-4693-3120CDCF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394" y="1828457"/>
            <a:ext cx="1426448" cy="2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Étoile : 5 branches 86">
            <a:extLst>
              <a:ext uri="{FF2B5EF4-FFF2-40B4-BE49-F238E27FC236}">
                <a16:creationId xmlns:a16="http://schemas.microsoft.com/office/drawing/2014/main" id="{25EC76D3-2BB6-E680-DCB4-3F0DDDAC3C23}"/>
              </a:ext>
            </a:extLst>
          </p:cNvPr>
          <p:cNvSpPr/>
          <p:nvPr/>
        </p:nvSpPr>
        <p:spPr>
          <a:xfrm>
            <a:off x="853088" y="343628"/>
            <a:ext cx="1079293" cy="97435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val 19098"/>
              <a:gd name="f11" fmla="+- 0 0 -270"/>
              <a:gd name="f12" fmla="+- 0 0 -180"/>
              <a:gd name="f13" fmla="+- 0 0 -90"/>
              <a:gd name="f14" fmla="abs f3"/>
              <a:gd name="f15" fmla="abs f4"/>
              <a:gd name="f16" fmla="abs f5"/>
              <a:gd name="f17" fmla="+- 1080000 f1 0"/>
              <a:gd name="f18" fmla="+- 18360000 f1 0"/>
              <a:gd name="f19" fmla="+- 20520000 f1 0"/>
              <a:gd name="f20" fmla="+- 3240000 f1 0"/>
              <a:gd name="f21" fmla="*/ f11 f0 1"/>
              <a:gd name="f22" fmla="*/ f12 f0 1"/>
              <a:gd name="f23" fmla="*/ f13 f0 1"/>
              <a:gd name="f24" fmla="?: f14 f3 1"/>
              <a:gd name="f25" fmla="?: f15 f4 1"/>
              <a:gd name="f26" fmla="?: f16 f5 1"/>
              <a:gd name="f27" fmla="+- f17 0 f1"/>
              <a:gd name="f28" fmla="+- f18 0 f1"/>
              <a:gd name="f29" fmla="+- f19 0 f1"/>
              <a:gd name="f30" fmla="+- f20 0 f1"/>
              <a:gd name="f31" fmla="*/ f21 1 f2"/>
              <a:gd name="f32" fmla="*/ f22 1 f2"/>
              <a:gd name="f33" fmla="*/ f23 1 f2"/>
              <a:gd name="f34" fmla="*/ f24 1 21600"/>
              <a:gd name="f35" fmla="*/ f25 1 21600"/>
              <a:gd name="f36" fmla="*/ 21600 f24 1"/>
              <a:gd name="f37" fmla="*/ 21600 f25 1"/>
              <a:gd name="f38" fmla="+- f27 f1 0"/>
              <a:gd name="f39" fmla="+- f28 f1 0"/>
              <a:gd name="f40" fmla="+- f29 f1 0"/>
              <a:gd name="f41" fmla="+- f30 f1 0"/>
              <a:gd name="f42" fmla="+- f31 0 f1"/>
              <a:gd name="f43" fmla="+- f32 0 f1"/>
              <a:gd name="f44" fmla="+- f33 0 f1"/>
              <a:gd name="f45" fmla="min f35 f34"/>
              <a:gd name="f46" fmla="*/ f36 1 f26"/>
              <a:gd name="f47" fmla="*/ f37 1 f26"/>
              <a:gd name="f48" fmla="*/ f38 f7 1"/>
              <a:gd name="f49" fmla="*/ f39 f7 1"/>
              <a:gd name="f50" fmla="*/ f40 f7 1"/>
              <a:gd name="f51" fmla="*/ f41 f7 1"/>
              <a:gd name="f52" fmla="val f46"/>
              <a:gd name="f53" fmla="val f47"/>
              <a:gd name="f54" fmla="*/ f48 1 f0"/>
              <a:gd name="f55" fmla="*/ f49 1 f0"/>
              <a:gd name="f56" fmla="*/ f50 1 f0"/>
              <a:gd name="f57" fmla="*/ f51 1 f0"/>
              <a:gd name="f58" fmla="*/ f6 f45 1"/>
              <a:gd name="f59" fmla="+- f53 0 f6"/>
              <a:gd name="f60" fmla="+- f52 0 f6"/>
              <a:gd name="f61" fmla="+- 0 0 f54"/>
              <a:gd name="f62" fmla="+- 0 0 f55"/>
              <a:gd name="f63" fmla="+- 0 0 f56"/>
              <a:gd name="f64" fmla="+- 0 0 f57"/>
              <a:gd name="f65" fmla="*/ f59 1 2"/>
              <a:gd name="f66" fmla="*/ f60 1 2"/>
              <a:gd name="f67" fmla="+- 0 0 f61"/>
              <a:gd name="f68" fmla="+- 0 0 f62"/>
              <a:gd name="f69" fmla="+- 0 0 f63"/>
              <a:gd name="f70" fmla="+- 0 0 f64"/>
              <a:gd name="f71" fmla="+- f6 f65 0"/>
              <a:gd name="f72" fmla="+- f6 f66 0"/>
              <a:gd name="f73" fmla="*/ f66 f8 1"/>
              <a:gd name="f74" fmla="*/ f65 f9 1"/>
              <a:gd name="f75" fmla="*/ f67 f0 1"/>
              <a:gd name="f76" fmla="*/ f68 f0 1"/>
              <a:gd name="f77" fmla="*/ f69 f0 1"/>
              <a:gd name="f78" fmla="*/ f70 f0 1"/>
              <a:gd name="f79" fmla="*/ f73 1 100000"/>
              <a:gd name="f80" fmla="*/ f74 1 100000"/>
              <a:gd name="f81" fmla="*/ f71 f9 1"/>
              <a:gd name="f82" fmla="*/ f75 1 f7"/>
              <a:gd name="f83" fmla="*/ f76 1 f7"/>
              <a:gd name="f84" fmla="*/ f77 1 f7"/>
              <a:gd name="f85" fmla="*/ f78 1 f7"/>
              <a:gd name="f86" fmla="*/ f72 f45 1"/>
              <a:gd name="f87" fmla="*/ f81 1 100000"/>
              <a:gd name="f88" fmla="*/ f79 f10 1"/>
              <a:gd name="f89" fmla="*/ f80 f10 1"/>
              <a:gd name="f90" fmla="+- f82 0 f1"/>
              <a:gd name="f91" fmla="+- f83 0 f1"/>
              <a:gd name="f92" fmla="+- f84 0 f1"/>
              <a:gd name="f93" fmla="+- f85 0 f1"/>
              <a:gd name="f94" fmla="cos 1 f90"/>
              <a:gd name="f95" fmla="cos 1 f91"/>
              <a:gd name="f96" fmla="sin 1 f90"/>
              <a:gd name="f97" fmla="sin 1 f91"/>
              <a:gd name="f98" fmla="cos 1 f92"/>
              <a:gd name="f99" fmla="cos 1 f93"/>
              <a:gd name="f100" fmla="sin 1 f93"/>
              <a:gd name="f101" fmla="sin 1 f92"/>
              <a:gd name="f102" fmla="*/ f88 1 50000"/>
              <a:gd name="f103" fmla="*/ f89 1 50000"/>
              <a:gd name="f104" fmla="+- 0 0 f94"/>
              <a:gd name="f105" fmla="+- 0 0 f95"/>
              <a:gd name="f106" fmla="+- 0 0 f96"/>
              <a:gd name="f107" fmla="+- 0 0 f97"/>
              <a:gd name="f108" fmla="+- 0 0 f98"/>
              <a:gd name="f109" fmla="+- 0 0 f99"/>
              <a:gd name="f110" fmla="+- 0 0 f100"/>
              <a:gd name="f111" fmla="+- 0 0 f101"/>
              <a:gd name="f112" fmla="+- f87 f103 0"/>
              <a:gd name="f113" fmla="+- 0 0 f104"/>
              <a:gd name="f114" fmla="+- 0 0 f105"/>
              <a:gd name="f115" fmla="+- 0 0 f106"/>
              <a:gd name="f116" fmla="+- 0 0 f107"/>
              <a:gd name="f117" fmla="+- 0 0 f108"/>
              <a:gd name="f118" fmla="+- 0 0 f109"/>
              <a:gd name="f119" fmla="+- 0 0 f110"/>
              <a:gd name="f120" fmla="+- 0 0 f111"/>
              <a:gd name="f121" fmla="*/ f112 f45 1"/>
              <a:gd name="f122" fmla="val f113"/>
              <a:gd name="f123" fmla="val f114"/>
              <a:gd name="f124" fmla="val f115"/>
              <a:gd name="f125" fmla="val f116"/>
              <a:gd name="f126" fmla="val f117"/>
              <a:gd name="f127" fmla="val f118"/>
              <a:gd name="f128" fmla="val f119"/>
              <a:gd name="f129" fmla="val f120"/>
              <a:gd name="f130" fmla="*/ f122 f79 1"/>
              <a:gd name="f131" fmla="*/ f123 f79 1"/>
              <a:gd name="f132" fmla="*/ f124 f80 1"/>
              <a:gd name="f133" fmla="*/ f125 f80 1"/>
              <a:gd name="f134" fmla="*/ f126 f102 1"/>
              <a:gd name="f135" fmla="*/ f127 f102 1"/>
              <a:gd name="f136" fmla="*/ f128 f103 1"/>
              <a:gd name="f137" fmla="*/ f129 f103 1"/>
              <a:gd name="f138" fmla="+- f72 0 f130"/>
              <a:gd name="f139" fmla="+- f72 0 f131"/>
              <a:gd name="f140" fmla="+- f72 f131 0"/>
              <a:gd name="f141" fmla="+- f72 f130 0"/>
              <a:gd name="f142" fmla="+- f87 0 f132"/>
              <a:gd name="f143" fmla="+- f87 0 f133"/>
              <a:gd name="f144" fmla="+- f72 0 f134"/>
              <a:gd name="f145" fmla="+- f72 0 f135"/>
              <a:gd name="f146" fmla="+- f72 f135 0"/>
              <a:gd name="f147" fmla="+- f72 f134 0"/>
              <a:gd name="f148" fmla="+- f87 0 f136"/>
              <a:gd name="f149" fmla="+- f87 0 f137"/>
              <a:gd name="f150" fmla="*/ f144 f45 1"/>
              <a:gd name="f151" fmla="*/ f148 f45 1"/>
              <a:gd name="f152" fmla="*/ f147 f45 1"/>
              <a:gd name="f153" fmla="*/ f138 f45 1"/>
              <a:gd name="f154" fmla="*/ f142 f45 1"/>
              <a:gd name="f155" fmla="*/ f145 f45 1"/>
              <a:gd name="f156" fmla="*/ f146 f45 1"/>
              <a:gd name="f157" fmla="*/ f141 f45 1"/>
              <a:gd name="f158" fmla="*/ f149 f45 1"/>
              <a:gd name="f159" fmla="*/ f140 f45 1"/>
              <a:gd name="f160" fmla="*/ f143 f45 1"/>
              <a:gd name="f161" fmla="*/ f139 f4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2">
                <a:pos x="f153" y="f154"/>
              </a:cxn>
              <a:cxn ang="f43">
                <a:pos x="f161" y="f160"/>
              </a:cxn>
              <a:cxn ang="f43">
                <a:pos x="f159" y="f160"/>
              </a:cxn>
              <a:cxn ang="f44">
                <a:pos x="f157" y="f154"/>
              </a:cxn>
            </a:cxnLst>
            <a:rect l="f150" t="f151" r="f152" b="f121"/>
            <a:pathLst>
              <a:path>
                <a:moveTo>
                  <a:pt x="f153" y="f154"/>
                </a:moveTo>
                <a:lnTo>
                  <a:pt x="f155" y="f151"/>
                </a:lnTo>
                <a:lnTo>
                  <a:pt x="f86" y="f58"/>
                </a:lnTo>
                <a:lnTo>
                  <a:pt x="f156" y="f151"/>
                </a:lnTo>
                <a:lnTo>
                  <a:pt x="f157" y="f154"/>
                </a:lnTo>
                <a:lnTo>
                  <a:pt x="f152" y="f158"/>
                </a:lnTo>
                <a:lnTo>
                  <a:pt x="f159" y="f160"/>
                </a:lnTo>
                <a:lnTo>
                  <a:pt x="f86" y="f121"/>
                </a:lnTo>
                <a:lnTo>
                  <a:pt x="f161" y="f160"/>
                </a:lnTo>
                <a:lnTo>
                  <a:pt x="f150" y="f158"/>
                </a:lnTo>
                <a:close/>
              </a:path>
            </a:pathLst>
          </a:custGeom>
          <a:solidFill>
            <a:srgbClr val="FC3A3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5E92328-327B-9212-F9D4-60A5FE5111B2}"/>
              </a:ext>
            </a:extLst>
          </p:cNvPr>
          <p:cNvSpPr txBox="1"/>
          <p:nvPr/>
        </p:nvSpPr>
        <p:spPr>
          <a:xfrm>
            <a:off x="385011" y="4735629"/>
            <a:ext cx="3063649" cy="369332"/>
          </a:xfrm>
          <a:prstGeom prst="rect">
            <a:avLst/>
          </a:pr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0" i="0" u="none" strike="noStrike" kern="0" cap="none" spc="0" baseline="0">
                <a:solidFill>
                  <a:srgbClr val="FFFFFF"/>
                </a:solidFill>
                <a:uFillTx/>
                <a:latin typeface="Aptos"/>
              </a:defRPr>
            </a:lvl1pPr>
          </a:lstStyle>
          <a:p>
            <a:r>
              <a:rPr lang="fr-FR" dirty="0"/>
              <a:t>Logo JO 1932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36900DB-9034-71C6-EAFC-5A8025FEDF9D}"/>
              </a:ext>
            </a:extLst>
          </p:cNvPr>
          <p:cNvSpPr txBox="1"/>
          <p:nvPr/>
        </p:nvSpPr>
        <p:spPr>
          <a:xfrm>
            <a:off x="4734024" y="4735629"/>
            <a:ext cx="2723950" cy="369332"/>
          </a:xfrm>
          <a:prstGeom prst="rect">
            <a:avLst/>
          </a:pr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0" i="0" u="none" strike="noStrike" kern="0" cap="none" spc="0" baseline="0">
                <a:solidFill>
                  <a:srgbClr val="FFFFFF"/>
                </a:solidFill>
                <a:uFillTx/>
                <a:latin typeface="Aptos"/>
              </a:defRPr>
            </a:lvl1pPr>
          </a:lstStyle>
          <a:p>
            <a:r>
              <a:rPr lang="fr-FR" dirty="0"/>
              <a:t>Logo JO 1984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0E8186-D271-589D-907D-E204F40F83B7}"/>
              </a:ext>
            </a:extLst>
          </p:cNvPr>
          <p:cNvSpPr txBox="1"/>
          <p:nvPr/>
        </p:nvSpPr>
        <p:spPr>
          <a:xfrm>
            <a:off x="9230627" y="4735629"/>
            <a:ext cx="2233412" cy="369332"/>
          </a:xfrm>
          <a:prstGeom prst="rect">
            <a:avLst/>
          </a:prstGeom>
          <a:solidFill>
            <a:srgbClr val="002664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defPPr>
              <a:defRPr lang="fr-F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0" i="0" u="none" strike="noStrike" kern="0" cap="none" spc="0" baseline="0">
                <a:solidFill>
                  <a:srgbClr val="FFFFFF"/>
                </a:solidFill>
                <a:uFillTx/>
                <a:latin typeface="Aptos"/>
              </a:defRPr>
            </a:lvl1pPr>
          </a:lstStyle>
          <a:p>
            <a:r>
              <a:rPr lang="fr-FR" dirty="0"/>
              <a:t>Logo JO 2028</a:t>
            </a:r>
          </a:p>
        </p:txBody>
      </p:sp>
    </p:spTree>
    <p:extLst>
      <p:ext uri="{BB962C8B-B14F-4D97-AF65-F5344CB8AC3E}">
        <p14:creationId xmlns:p14="http://schemas.microsoft.com/office/powerpoint/2010/main" val="41790369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409</Words>
  <Application>Microsoft Office PowerPoint</Application>
  <PresentationFormat>Grand écran</PresentationFormat>
  <Paragraphs>98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Calibri Light</vt:lpstr>
      <vt:lpstr>Tahoma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Toni Robert</dc:creator>
  <cp:lastModifiedBy>Antonin Vion</cp:lastModifiedBy>
  <cp:revision>55</cp:revision>
  <dcterms:created xsi:type="dcterms:W3CDTF">2024-10-18T06:20:37Z</dcterms:created>
  <dcterms:modified xsi:type="dcterms:W3CDTF">2024-11-07T17:42:59Z</dcterms:modified>
</cp:coreProperties>
</file>